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1" r:id="rId3"/>
    <p:sldId id="278" r:id="rId4"/>
    <p:sldId id="286" r:id="rId5"/>
    <p:sldId id="262" r:id="rId6"/>
    <p:sldId id="264" r:id="rId7"/>
    <p:sldId id="265" r:id="rId8"/>
    <p:sldId id="266" r:id="rId9"/>
    <p:sldId id="267" r:id="rId10"/>
    <p:sldId id="269" r:id="rId11"/>
    <p:sldId id="282" r:id="rId12"/>
    <p:sldId id="272" r:id="rId13"/>
    <p:sldId id="284" r:id="rId14"/>
    <p:sldId id="271" r:id="rId15"/>
    <p:sldId id="273" r:id="rId16"/>
    <p:sldId id="285" r:id="rId17"/>
    <p:sldId id="257" r:id="rId18"/>
    <p:sldId id="270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103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5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9586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320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91485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35045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81989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1656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460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249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1638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79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6958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059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7864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8795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3885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789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951F2-C733-4EAA-9AC0-84A43F42AF00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01F9A7-9829-4319-A7CB-FDE4299CC6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678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32022" y="1536174"/>
            <a:ext cx="107256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Présentation de la spécialité </a:t>
            </a:r>
          </a:p>
          <a:p>
            <a:pPr algn="ctr"/>
            <a:endParaRPr lang="fr-FR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fr-FR" sz="60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Sciences économiques</a:t>
            </a:r>
          </a:p>
          <a:p>
            <a:pPr algn="ctr"/>
            <a:r>
              <a:rPr lang="fr-FR" sz="60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et sociales (SES)</a:t>
            </a:r>
          </a:p>
        </p:txBody>
      </p:sp>
    </p:spTree>
    <p:extLst>
      <p:ext uri="{BB962C8B-B14F-4D97-AF65-F5344CB8AC3E}">
        <p14:creationId xmlns:p14="http://schemas.microsoft.com/office/powerpoint/2010/main" xmlns="" val="659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9719" y="302359"/>
            <a:ext cx="1083640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L’école évalue-t-elle réellement le mérite scolaire ? Comment expliquer la persistance des inégalités à l’école ?</a:t>
            </a: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L’organisation du travail est-elle la même </a:t>
            </a:r>
            <a:r>
              <a:rPr lang="fr-FR" sz="2800" dirty="0" err="1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ajd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qu’il y a un siècle ? Est-ce que l’emploi intègre-t-il toujours </a:t>
            </a:r>
            <a:r>
              <a:rPr lang="fr-FR" sz="2800" dirty="0" err="1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ajd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? </a:t>
            </a:r>
          </a:p>
          <a:p>
            <a:pPr algn="just"/>
            <a:endParaRPr lang="fr-FR" sz="28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fr-FR" sz="3600" b="1" u="sng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EN SCIENCE POLITIQUE</a:t>
            </a:r>
          </a:p>
          <a:p>
            <a:pPr algn="just"/>
            <a:endParaRPr lang="fr-FR" sz="2800" b="1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Pourquoi s’engage-t-on en politique et dans des actions collectives ? Quelles sont les transformations de l’engagement politique depuis 1 siècle ? </a:t>
            </a:r>
          </a:p>
          <a:p>
            <a:pPr algn="just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Toutes les inégalités sont-elles injustes ? Comment réduire des inégalités perçues comme injustes ?</a:t>
            </a:r>
          </a:p>
          <a:p>
            <a:pPr algn="just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Comment l’environnement est devenu un problème public et politique ?  </a:t>
            </a:r>
            <a:endParaRPr lang="fr-FR" sz="28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16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3499" y="2440321"/>
            <a:ext cx="720357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AutoNum type="arabicPlain" startAt="2"/>
            </a:pP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-  LES COMPETENCES </a:t>
            </a:r>
          </a:p>
          <a:p>
            <a:pPr marL="742950" indent="-742950"/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        TRAVAILLEES EN S.E.S</a:t>
            </a:r>
            <a:r>
              <a:rPr lang="fr-FR" sz="4000" b="1" dirty="0" smtClean="0">
                <a:latin typeface="Garamond" panose="02020404030301010803" pitchFamily="18" charset="0"/>
              </a:rPr>
              <a:t>.</a:t>
            </a:r>
            <a:endParaRPr lang="fr-FR" sz="4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5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6867" y="1123683"/>
            <a:ext cx="3827999" cy="441644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11892" y="247135"/>
            <a:ext cx="1133526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Garamond" panose="02020404030301010803" pitchFamily="18" charset="0"/>
              </a:rPr>
              <a:t>                       </a:t>
            </a:r>
          </a:p>
          <a:p>
            <a:r>
              <a:rPr lang="fr-FR" sz="4000" b="1" dirty="0">
                <a:latin typeface="Garamond" panose="02020404030301010803" pitchFamily="18" charset="0"/>
              </a:rPr>
              <a:t> </a:t>
            </a:r>
            <a:r>
              <a:rPr lang="fr-FR" sz="4000" b="1" dirty="0" smtClean="0">
                <a:latin typeface="Garamond" panose="02020404030301010803" pitchFamily="18" charset="0"/>
              </a:rPr>
              <a:t>                       </a:t>
            </a:r>
            <a:endParaRPr lang="fr-FR" sz="2000" dirty="0" smtClean="0">
              <a:latin typeface="Garamond" panose="02020404030301010803" pitchFamily="18" charset="0"/>
            </a:endParaRPr>
          </a:p>
          <a:p>
            <a:r>
              <a:rPr lang="fr-FR" sz="4000" dirty="0" smtClean="0">
                <a:latin typeface="Garamond" panose="02020404030301010803" pitchFamily="18" charset="0"/>
              </a:rPr>
              <a:t>                                                          </a:t>
            </a:r>
          </a:p>
          <a:p>
            <a:endParaRPr lang="fr-FR" sz="4000" dirty="0" smtClean="0">
              <a:latin typeface="Garamond" panose="02020404030301010803" pitchFamily="18" charset="0"/>
            </a:endParaRPr>
          </a:p>
          <a:p>
            <a:endParaRPr lang="fr-FR" sz="4000" dirty="0">
              <a:latin typeface="Garamond" panose="02020404030301010803" pitchFamily="18" charset="0"/>
            </a:endParaRPr>
          </a:p>
          <a:p>
            <a:pPr marL="571500" indent="-571500">
              <a:buFontTx/>
              <a:buChar char="-"/>
            </a:pPr>
            <a:endParaRPr lang="fr-FR" sz="4000" dirty="0" smtClean="0">
              <a:latin typeface="Garamond" panose="02020404030301010803" pitchFamily="18" charset="0"/>
            </a:endParaRPr>
          </a:p>
          <a:p>
            <a:endParaRPr lang="fr-FR" sz="4000" dirty="0">
              <a:latin typeface="Garamond" panose="02020404030301010803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228702" y="2059459"/>
            <a:ext cx="691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483502" y="2606922"/>
            <a:ext cx="292031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Compétences </a:t>
            </a:r>
            <a:r>
              <a:rPr lang="fr-FR" sz="28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travaillées </a:t>
            </a:r>
            <a:endParaRPr lang="fr-FR" sz="2800" b="1" dirty="0" smtClean="0">
              <a:solidFill>
                <a:schemeClr val="bg2">
                  <a:lumMod val="10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fr-FR" sz="2800" b="1" dirty="0" smtClean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en </a:t>
            </a:r>
            <a:r>
              <a:rPr lang="fr-FR" sz="2800" b="1" dirty="0">
                <a:solidFill>
                  <a:schemeClr val="bg2">
                    <a:lumMod val="10000"/>
                  </a:schemeClr>
                </a:solidFill>
                <a:latin typeface="Garamond" panose="02020404030301010803" pitchFamily="18" charset="0"/>
              </a:rPr>
              <a:t>SES</a:t>
            </a:r>
          </a:p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986936" y="1172256"/>
            <a:ext cx="34691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Manipuler et interpréter des chiffres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064842" y="3716702"/>
            <a:ext cx="41271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Développer son </a:t>
            </a:r>
          </a:p>
          <a:p>
            <a:r>
              <a:rPr lang="fr-FR" sz="36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esprit critique</a:t>
            </a:r>
          </a:p>
          <a:p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087422" y="5380672"/>
            <a:ext cx="60957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Raisonner à partir </a:t>
            </a:r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de</a:t>
            </a:r>
          </a:p>
          <a:p>
            <a:pPr algn="ctr"/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connaissances </a:t>
            </a:r>
            <a:r>
              <a:rPr lang="fr-FR" sz="3600" b="1" dirty="0">
                <a:solidFill>
                  <a:schemeClr val="accent6">
                    <a:lumMod val="75000"/>
                  </a:schemeClr>
                </a:solidFill>
                <a:latin typeface="Garamond" panose="02020404030301010803" pitchFamily="18" charset="0"/>
              </a:rPr>
              <a:t>scientifiques</a:t>
            </a:r>
          </a:p>
          <a:p>
            <a:pPr marL="571500" indent="-571500" algn="ctr">
              <a:buFontTx/>
              <a:buChar char="-"/>
            </a:pPr>
            <a:endParaRPr lang="fr-FR" dirty="0">
              <a:latin typeface="Garamond" panose="02020404030301010803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36778" y="3401504"/>
            <a:ext cx="36493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6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Mémoriser des notions et des mécanismes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833316" y="1529161"/>
            <a:ext cx="36493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Interroger des</a:t>
            </a:r>
          </a:p>
          <a:p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évidences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73680" y="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Réfléchir </a:t>
            </a:r>
          </a:p>
          <a:p>
            <a:pPr algn="ctr"/>
            <a:r>
              <a:rPr lang="fr-FR" sz="3600" b="1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efficacement </a:t>
            </a:r>
          </a:p>
        </p:txBody>
      </p:sp>
    </p:spTree>
    <p:extLst>
      <p:ext uri="{BB962C8B-B14F-4D97-AF65-F5344CB8AC3E}">
        <p14:creationId xmlns:p14="http://schemas.microsoft.com/office/powerpoint/2010/main" xmlns="" val="90368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7921" y="2401133"/>
            <a:ext cx="833273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/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3    -  LES ETUDES SUPERIEURES</a:t>
            </a:r>
          </a:p>
          <a:p>
            <a:pPr marL="742950" indent="-742950"/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        APRES LA SPECIALITE S.E.S.</a:t>
            </a:r>
            <a:endParaRPr lang="fr-FR" sz="40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5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36" y="342307"/>
            <a:ext cx="8295501" cy="623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60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75416" y="681183"/>
            <a:ext cx="10083113" cy="526297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AES : Administration Economique et Sociale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BL : classe préparatoire Sciences/Lettres (Maths, SES, lettres)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BUT : </a:t>
            </a:r>
            <a:r>
              <a:rPr lang="fr-FR" sz="1600" dirty="0" err="1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Bachelor</a:t>
            </a: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Universitaire de Technologie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CPGE Classes préparatoires aux Grandes Ecoles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D1 : mène à l’ENS droit, économie, management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D2 mène à l’ENS économie, gestion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DCG Diplôme de Comptabilité et Gestion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DUT : Diplôme Universitaire </a:t>
            </a: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Technologique</a:t>
            </a:r>
          </a:p>
          <a:p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(diplôme </a:t>
            </a: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délivré par les IUT)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ENS : Ecole Normale Supérieure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GACO : DUT GACO (Gestion Administrative et Commerciale des Organisations)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GEA : Gestion des Administrations et des Entreprises (IUT)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GLT : BUT Gestion Logistique et Transport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GCCD : BUT Génie Civil - Construction Durable (GCCD)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GEII : DUT Génie électrique et informatique </a:t>
            </a: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industrielle</a:t>
            </a:r>
          </a:p>
          <a:p>
            <a:endParaRPr lang="fr-FR" sz="1600" dirty="0" smtClean="0">
              <a:latin typeface="Garamond" pitchFamily="18" charset="0"/>
            </a:endParaRPr>
          </a:p>
          <a:p>
            <a:endParaRPr lang="fr-FR" sz="1600" dirty="0" smtClean="0">
              <a:latin typeface="Garamond" pitchFamily="18" charset="0"/>
            </a:endParaRPr>
          </a:p>
          <a:p>
            <a:endParaRPr lang="fr-FR" sz="1600" dirty="0" smtClean="0">
              <a:latin typeface="Garamond" pitchFamily="18" charset="0"/>
            </a:endParaRPr>
          </a:p>
          <a:p>
            <a:endParaRPr lang="fr-FR" sz="1600" dirty="0" smtClean="0">
              <a:latin typeface="Garamond" pitchFamily="18" charset="0"/>
            </a:endParaRPr>
          </a:p>
          <a:p>
            <a:endParaRPr lang="fr-FR" sz="1600" dirty="0" smtClean="0">
              <a:latin typeface="Garamond" pitchFamily="18" charset="0"/>
            </a:endParaRPr>
          </a:p>
          <a:p>
            <a:endParaRPr lang="fr-FR" sz="1600" dirty="0" smtClean="0">
              <a:latin typeface="Garamond" pitchFamily="18" charset="0"/>
            </a:endParaRPr>
          </a:p>
          <a:p>
            <a:endParaRPr lang="fr-FR" sz="1600" dirty="0" smtClean="0">
              <a:latin typeface="Garamond" pitchFamily="18" charset="0"/>
            </a:endParaRPr>
          </a:p>
          <a:p>
            <a:endParaRPr lang="fr-FR" sz="1600" dirty="0">
              <a:latin typeface="Garamond" pitchFamily="18" charset="0"/>
            </a:endParaRP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IEP : Institut d’Etudes Politiques (IEP)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IUT Institut Universitaire Technologique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LAS : études de santé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LEA Langues Etrangères Appliquées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LLCR langues, littératures, civilisations étrangères et régionales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MIASH Mathématiques et informatiques appliquées aux sciences humaines et </a:t>
            </a: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sociales</a:t>
            </a:r>
          </a:p>
          <a:p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MSH : Gestion Management des Sciences Humaines</a:t>
            </a:r>
          </a:p>
          <a:p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PASS : études de santé</a:t>
            </a:r>
          </a:p>
          <a:p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QLIO : DUT Qualité, logistique industrielle et organisation</a:t>
            </a:r>
          </a:p>
          <a:p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RT : DUT Réseaux et télécommunications</a:t>
            </a:r>
          </a:p>
          <a:p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SGM : BUT science et génie des matériaux</a:t>
            </a:r>
          </a:p>
          <a:p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STAPS : sciences et techniques des activités physiques et sportives</a:t>
            </a:r>
          </a:p>
          <a:p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STID DUT Statistique et informatique décisionnelle</a:t>
            </a:r>
          </a:p>
          <a:p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TC DUT Techniques de commercialisation</a:t>
            </a:r>
          </a:p>
          <a:p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TQM : Techniques Quantitatives et Management</a:t>
            </a:r>
          </a:p>
          <a:p>
            <a:endParaRPr lang="fr-FR" sz="14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20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7921" y="2401133"/>
            <a:ext cx="744626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indent="-742950">
              <a:buAutoNum type="arabicPlain" startAt="4"/>
            </a:pP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-  CHIFFRES DES ANNEES</a:t>
            </a:r>
          </a:p>
          <a:p>
            <a:pPr marL="742950" indent="-742950"/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         PRECEDENTES</a:t>
            </a:r>
            <a:endParaRPr lang="fr-FR" sz="40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5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17986" y="394239"/>
            <a:ext cx="1034625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Bilan des spécialités choisies par les élèves</a:t>
            </a:r>
          </a:p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de seconde les années passées :</a:t>
            </a:r>
          </a:p>
          <a:p>
            <a:endParaRPr lang="fr-FR" sz="2800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A la rentrée 2021, 44,7% des élèves de 1</a:t>
            </a:r>
            <a:r>
              <a:rPr lang="fr-FR" sz="2800" baseline="300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ère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(en France) ont choisi la spécialité SES, ils et elles étaient 44% en 2020</a:t>
            </a:r>
            <a:endParaRPr lang="fr-FR" sz="28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381" y="3226526"/>
            <a:ext cx="4705956" cy="160745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9058" y="3242954"/>
            <a:ext cx="5021673" cy="300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915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0143" y="357287"/>
            <a:ext cx="10434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Répartition des vœux de formation post-bac</a:t>
            </a:r>
          </a:p>
          <a:p>
            <a:r>
              <a:rPr lang="fr-FR" sz="36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selon la doublette de Terminale en 2021 en France</a:t>
            </a:r>
            <a:endParaRPr lang="fr-FR" sz="36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15" y="2143725"/>
            <a:ext cx="10958973" cy="365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031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96889" y="388826"/>
            <a:ext cx="10733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Les SES au lycée</a:t>
            </a:r>
            <a:endParaRPr lang="fr-FR" sz="48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6037" y="1308404"/>
            <a:ext cx="102838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28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 En Seconde les SES sont dans le tronc commun.</a:t>
            </a:r>
          </a:p>
          <a:p>
            <a:pPr algn="just"/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En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Première et Terminale, les SES sont un enseignement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de</a:t>
            </a:r>
          </a:p>
          <a:p>
            <a:pPr algn="just"/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Spécialité et disparaissent du </a:t>
            </a:r>
            <a:r>
              <a:rPr lang="fr-FR" sz="28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tronc commun.</a:t>
            </a:r>
          </a:p>
          <a:p>
            <a:pPr algn="just"/>
            <a:endParaRPr lang="fr-FR" sz="2800" dirty="0" smtClean="0">
              <a:latin typeface="Garamond" panose="02020404030301010803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088" y="3439920"/>
            <a:ext cx="7276581" cy="282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356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3499" y="2440321"/>
            <a:ext cx="76434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1  -  LES QUESTIONNEMENTS</a:t>
            </a:r>
          </a:p>
          <a:p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      EN SPECIALITES </a:t>
            </a:r>
            <a:r>
              <a:rPr lang="fr-FR" sz="4000" b="1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S.E.S.</a:t>
            </a:r>
            <a:endParaRPr lang="fr-FR" sz="4000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850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96889" y="388826"/>
            <a:ext cx="10733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Les questions étudiées</a:t>
            </a:r>
          </a:p>
          <a:p>
            <a:pPr algn="ctr"/>
            <a:r>
              <a:rPr lang="fr-FR" sz="4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en SES en Première</a:t>
            </a:r>
            <a:endParaRPr lang="fr-FR" sz="4800" b="1" dirty="0">
              <a:solidFill>
                <a:schemeClr val="accent2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58290" y="2314245"/>
            <a:ext cx="110284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EN ÉCONOMIE</a:t>
            </a:r>
          </a:p>
          <a:p>
            <a:endParaRPr lang="fr-FR" sz="28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Comment les entreprises fonctionnent-elles ? Quelle est leur place dans l’économie et la société ? Quelles sont leurs stratégies pour conquérir des parts de marché ?</a:t>
            </a: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Comment l’offre et la demande déterminent-elles les prix ? Quand les marchés sont-ils efficaces ? Quels sont les rôles de l’État face aux défaillances de la concurrence et des marchés ? </a:t>
            </a:r>
          </a:p>
          <a:p>
            <a:pPr algn="just"/>
            <a:endParaRPr lang="fr-FR" sz="28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56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5578" y="450703"/>
            <a:ext cx="109205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Comment la monnaie est-elle créée ? Comment la quantité de monnaie en circulation influence-t-elle les prix et la production de richesses ? Comment fonctionnent les marchés financiers et quels sont leur poids par rapport aux banques dans le financement de l’économie ? </a:t>
            </a:r>
          </a:p>
          <a:p>
            <a:pPr algn="just"/>
            <a:endParaRPr lang="fr-FR" sz="2800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fr-FR" sz="3600" b="1" u="sng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EN SOCIOLOGIE</a:t>
            </a:r>
          </a:p>
          <a:p>
            <a:endParaRPr lang="fr-FR" sz="2800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Comment les individus sont-ils construits par la société ?</a:t>
            </a: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Comment s’articulent ce qui est appris durant l’enfance et ce qui est acquis à l’âge adulte ? </a:t>
            </a: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Comment expliquer, par exemple, les différences de réussite scolaire entre groupes sociaux (hommes/femmes, milieux favorisés/modestes) et entre individus ?</a:t>
            </a:r>
          </a:p>
          <a:p>
            <a:pPr algn="just"/>
            <a:endParaRPr lang="fr-F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97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44137" y="418011"/>
            <a:ext cx="113936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Comment la protection sociale française fonctionne-t-elle ?</a:t>
            </a: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Pourquoi les normes sont-elles transgressées ? En quoi la surveillance et les rappels à l’ordre créent-ils un certain ordre social ? Comment la déviance est-elle produite ? Quels sont les enjeux autour des chiffres de la délinquance (crime/délit) ?</a:t>
            </a:r>
            <a:endParaRPr lang="fr-FR" sz="28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Qu’est-ce qui cimente les individus entre eux et permet de faire tenir une société ? L’individualisme fragilise-t-il la société ? Comment le numérique reconfigure les liens sociaux ? La pauvreté et l’exclusion sont-elles croissantes dans nos sociétés ? </a:t>
            </a:r>
            <a:endParaRPr lang="fr-FR" sz="28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88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1702" y="391885"/>
            <a:ext cx="1132549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EN SCIENCE POLITIQUE</a:t>
            </a:r>
          </a:p>
          <a:p>
            <a:endParaRPr lang="fr-FR" sz="2800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Comment expliquer le goût, l’indifférence ou le dégoût pour la politique ? Pourquoi certains votent à droite, d’autres à gauche ou s’abstiennent aux élections ? </a:t>
            </a:r>
          </a:p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</a:t>
            </a:r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Comment 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l’opinion publique a été construite au fil du temps ? Les sondages traduisent-ils cette opinion publique ? Sont-ils fiables ces sondages ? Comment transforment-ils la vie démocratique ? </a:t>
            </a:r>
          </a:p>
        </p:txBody>
      </p:sp>
    </p:spTree>
    <p:extLst>
      <p:ext uri="{BB962C8B-B14F-4D97-AF65-F5344CB8AC3E}">
        <p14:creationId xmlns:p14="http://schemas.microsoft.com/office/powerpoint/2010/main" xmlns="" val="121456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706369" y="216592"/>
            <a:ext cx="72214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Les questions étudiées</a:t>
            </a:r>
          </a:p>
          <a:p>
            <a:r>
              <a:rPr lang="fr-FR" sz="4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 en SES en Terminale</a:t>
            </a:r>
          </a:p>
          <a:p>
            <a:endParaRPr lang="fr-FR" sz="4000" b="1" dirty="0">
              <a:latin typeface="Garamond" panose="02020404030301010803" pitchFamily="18" charset="0"/>
            </a:endParaRPr>
          </a:p>
          <a:p>
            <a:r>
              <a:rPr lang="fr-FR" sz="4000" b="1" dirty="0" smtClean="0">
                <a:latin typeface="Garamond" panose="02020404030301010803" pitchFamily="18" charset="0"/>
              </a:rPr>
              <a:t> </a:t>
            </a:r>
            <a:endParaRPr lang="fr-FR" sz="4000" b="1" dirty="0">
              <a:latin typeface="Garamond" panose="02020404030301010803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4766" y="2333685"/>
            <a:ext cx="109946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b="1" u="sng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EN ÉCONOMIE</a:t>
            </a:r>
          </a:p>
          <a:p>
            <a:pPr algn="just"/>
            <a:endParaRPr lang="fr-FR" sz="2800" b="1" u="sng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pPr algn="just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Quels sont les origines et les défis de la croissance du PIB ? La croissance continue des richesses est-elle compatible avec la préservation de l’environnement ? Comment l’Etat peut inciter à préserver les ressources naturelles et lutter contre le changement climatique ? </a:t>
            </a: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Le libre-échange est-il préférable au protectionnisme ? Comment les firmes multinationales produisent-elles un seul bien dans plusieurs pays tel l’</a:t>
            </a:r>
            <a:r>
              <a:rPr lang="fr-FR" sz="2800" dirty="0" err="1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Iphone</a:t>
            </a:r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 ? </a:t>
            </a:r>
          </a:p>
          <a:p>
            <a:pPr algn="just"/>
            <a:endParaRPr lang="fr-FR" sz="2800" dirty="0" smtClean="0">
              <a:latin typeface="Garamond" panose="02020404030301010803" pitchFamily="18" charset="0"/>
            </a:endParaRPr>
          </a:p>
          <a:p>
            <a:pPr algn="just"/>
            <a:endParaRPr lang="fr-FR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994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48640" y="403301"/>
            <a:ext cx="1107730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Comment expliquer le chômage ? Comment combattre le chômage ? </a:t>
            </a: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Pourquoi les crises financières reviennent toujours ? Comment réguler les banques et les marchés financiers pour éviter que les crises ne se répètent ? </a:t>
            </a:r>
          </a:p>
          <a:p>
            <a:pPr algn="just"/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Comment fonctionne le marché européen de la concurrence ? Quels sont les rôles de l’Etat et de la banque centrale pour réguler les prix et la production ?</a:t>
            </a:r>
          </a:p>
          <a:p>
            <a:pPr algn="just"/>
            <a:endParaRPr lang="fr-FR" sz="2800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fr-FR" sz="3600" b="1" u="sng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EN SOCIOLOGIE</a:t>
            </a:r>
          </a:p>
          <a:p>
            <a:endParaRPr lang="fr-FR" sz="2800" dirty="0" smtClean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Les classes sociales existent elles toujours aujourd’hui ? Comment les évolutions de la société remettent en cause les classes sociales ? </a:t>
            </a:r>
          </a:p>
          <a:p>
            <a:r>
              <a:rPr lang="fr-FR" sz="2800" dirty="0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• Dans quelle mesure reproduit-on la position sociale de ses parents ? L’ascenseur social est-il en panne ? </a:t>
            </a:r>
          </a:p>
          <a:p>
            <a:endParaRPr lang="fr-FR" sz="2800" dirty="0" smtClean="0">
              <a:latin typeface="Garamond" panose="02020404030301010803" pitchFamily="18" charset="0"/>
            </a:endParaRPr>
          </a:p>
          <a:p>
            <a:pPr algn="just"/>
            <a:endParaRPr lang="fr-FR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42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t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730</TotalTime>
  <Words>977</Words>
  <Application>Microsoft Office PowerPoint</Application>
  <PresentationFormat>Personnalisé</PresentationFormat>
  <Paragraphs>122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Facette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benjamin wolff</dc:creator>
  <cp:lastModifiedBy>mcollin</cp:lastModifiedBy>
  <cp:revision>63</cp:revision>
  <dcterms:created xsi:type="dcterms:W3CDTF">2023-02-05T09:16:55Z</dcterms:created>
  <dcterms:modified xsi:type="dcterms:W3CDTF">2023-02-16T16:54:09Z</dcterms:modified>
</cp:coreProperties>
</file>